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7" r:id="rId15"/>
    <p:sldId id="278" r:id="rId16"/>
    <p:sldId id="281" r:id="rId17"/>
    <p:sldId id="269" r:id="rId18"/>
    <p:sldId id="270" r:id="rId19"/>
    <p:sldId id="272" r:id="rId20"/>
    <p:sldId id="273" r:id="rId21"/>
    <p:sldId id="282" r:id="rId22"/>
    <p:sldId id="27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47"/>
    <p:restoredTop sz="96327"/>
  </p:normalViewPr>
  <p:slideViewPr>
    <p:cSldViewPr snapToGrid="0" snapToObjects="1">
      <p:cViewPr varScale="1">
        <p:scale>
          <a:sx n="204" d="100"/>
          <a:sy n="204" d="100"/>
        </p:scale>
        <p:origin x="232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5/15/20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116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5/15/20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508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5/15/20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556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5/15/20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599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5/15/20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30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5/15/20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973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5/15/20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469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5/15/20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303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5/15/20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112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5/15/20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714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5/15/20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580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5/15/20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6360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Angelique.ortega@fiu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lawexam@fiu.edu" TargetMode="External"/><Relationship Id="rId2" Type="http://schemas.openxmlformats.org/officeDocument/2006/relationships/hyperlink" Target="https://law.fiu.edu/wp-content/uploads/sites/2/2020/05/COVID-19-CHANGE-OF-GRADE-REQUEST-FORM-SPRING-2020-FOR-JD-AND-LLM-STUDENTS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FDF0794-1B86-42B2-B8C7-F60123E63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202723-A5E6-4612-B378-94A74D21A1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012" b="3719"/>
          <a:stretch/>
        </p:blipFill>
        <p:spPr>
          <a:xfrm>
            <a:off x="20" y="975"/>
            <a:ext cx="12191980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5373426-E26E-431D-959C-5DB96C0B6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12607" y="1238442"/>
            <a:ext cx="3635926" cy="4355751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91D8E8-4BDE-2741-BE6C-72B37EC834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23416" y="1475234"/>
            <a:ext cx="3214307" cy="2901694"/>
          </a:xfrm>
        </p:spPr>
        <p:txBody>
          <a:bodyPr anchor="b"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Grade Conversion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dirty="0">
                <a:solidFill>
                  <a:schemeClr val="tx1"/>
                </a:solidFill>
              </a:rPr>
              <a:t>Spring 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EBABBD-B598-924F-81EB-4981E64436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7750" y="4608576"/>
            <a:ext cx="3205640" cy="774186"/>
          </a:xfrm>
        </p:spPr>
        <p:txBody>
          <a:bodyPr anchor="t">
            <a:normAutofit lnSpcReduction="10000"/>
          </a:bodyPr>
          <a:lstStyle/>
          <a:p>
            <a:r>
              <a:rPr lang="en-US" sz="2000" dirty="0"/>
              <a:t>FIU College of law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6D07482-83A3-4451-943C-B46961082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76090" y="4508519"/>
            <a:ext cx="31089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EDC90921-9082-491B-940E-827D679F3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661089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ABBF9-4B37-EB4E-8B35-8826CAFEF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FAQs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D2560-BD66-9D42-8094-95DF81F57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How will class rank work?</a:t>
            </a:r>
          </a:p>
          <a:p>
            <a:r>
              <a:rPr lang="en-US" sz="3600" dirty="0"/>
              <a:t>All students will be ranked at the end of the Spring 2020 grade-conversion period.  Only letter grades will be considered in the rankings.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42617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A64E4-E461-814E-98BB-808C93AFC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FAQs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2A547-92E8-3C45-A26B-E89F5477C3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If I opt to change a grade to a Pass, will this count against the COL’s 12-credit P/F cap?</a:t>
            </a:r>
            <a:endParaRPr lang="en-US" sz="3600" dirty="0"/>
          </a:p>
          <a:p>
            <a:r>
              <a:rPr lang="en-US" sz="3600" dirty="0"/>
              <a:t>No.</a:t>
            </a:r>
          </a:p>
        </p:txBody>
      </p:sp>
    </p:spTree>
    <p:extLst>
      <p:ext uri="{BB962C8B-B14F-4D97-AF65-F5344CB8AC3E}">
        <p14:creationId xmlns:p14="http://schemas.microsoft.com/office/powerpoint/2010/main" val="3759397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DA2FA-12D2-3F43-AF44-E54B99413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FAQs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8370D-E24D-7349-9579-29FCC4125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491" y="1977081"/>
            <a:ext cx="11677136" cy="4411362"/>
          </a:xfrm>
        </p:spPr>
        <p:txBody>
          <a:bodyPr>
            <a:noAutofit/>
          </a:bodyPr>
          <a:lstStyle/>
          <a:p>
            <a:r>
              <a:rPr lang="en-US" sz="3600" b="1" dirty="0"/>
              <a:t>What should I consider when deciding whether to convert a letter grade into a P?</a:t>
            </a:r>
            <a:endParaRPr lang="en-US" sz="3600" dirty="0"/>
          </a:p>
          <a:p>
            <a:r>
              <a:rPr lang="en-US" sz="3600" dirty="0"/>
              <a:t>1. Effect on cumulative GPA</a:t>
            </a:r>
          </a:p>
          <a:p>
            <a:r>
              <a:rPr lang="en-US" sz="3600" dirty="0"/>
              <a:t>2. Grades in subjects/practice areas you would like to  pursue</a:t>
            </a:r>
          </a:p>
          <a:p>
            <a:r>
              <a:rPr lang="en-US" sz="3600" dirty="0"/>
              <a:t>3. LSV</a:t>
            </a:r>
          </a:p>
        </p:txBody>
      </p:sp>
      <p:pic>
        <p:nvPicPr>
          <p:cNvPr id="7" name="Graphic 6" descr="Magnifying glass">
            <a:extLst>
              <a:ext uri="{FF2B5EF4-FFF2-40B4-BE49-F238E27FC236}">
                <a16:creationId xmlns:a16="http://schemas.microsoft.com/office/drawing/2014/main" id="{583CF6FB-8153-814B-B770-7F20A967B2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11297" y="326836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310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47626CD-50CE-5849-AE2D-51FCA10B7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Cumulative Grade Point Averages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C6A2F08-59EE-CA43-85C6-20C3449FD20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Compare your </a:t>
            </a:r>
            <a:r>
              <a:rPr lang="en-US" sz="4000" b="1" dirty="0"/>
              <a:t>Cumulative Grade Point Average </a:t>
            </a:r>
            <a:r>
              <a:rPr lang="en-US" sz="4000" dirty="0"/>
              <a:t>at the </a:t>
            </a:r>
            <a:r>
              <a:rPr lang="en-US" sz="4000" u="sng" dirty="0"/>
              <a:t>end of Fall 2019</a:t>
            </a:r>
            <a:r>
              <a:rPr lang="en-US" sz="4000" dirty="0"/>
              <a:t> to…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BD105F3-9560-1843-AED6-930B140BAAE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96495404"/>
              </p:ext>
            </p:extLst>
          </p:nvPr>
        </p:nvGraphicFramePr>
        <p:xfrm>
          <a:off x="6454986" y="2120900"/>
          <a:ext cx="4421247" cy="38597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5229">
                  <a:extLst>
                    <a:ext uri="{9D8B030D-6E8A-4147-A177-3AD203B41FA5}">
                      <a16:colId xmlns:a16="http://schemas.microsoft.com/office/drawing/2014/main" val="1671681718"/>
                    </a:ext>
                  </a:extLst>
                </a:gridCol>
                <a:gridCol w="2676018">
                  <a:extLst>
                    <a:ext uri="{9D8B030D-6E8A-4147-A177-3AD203B41FA5}">
                      <a16:colId xmlns:a16="http://schemas.microsoft.com/office/drawing/2014/main" val="2746956935"/>
                    </a:ext>
                  </a:extLst>
                </a:gridCol>
              </a:tblGrid>
              <a:tr h="35088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Grade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Grade Point 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3526854"/>
                  </a:ext>
                </a:extLst>
              </a:tr>
              <a:tr h="35088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81345158"/>
                  </a:ext>
                </a:extLst>
              </a:tr>
              <a:tr h="35088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A-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3.67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69539019"/>
                  </a:ext>
                </a:extLst>
              </a:tr>
              <a:tr h="35088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B+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3.33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58322695"/>
                  </a:ext>
                </a:extLst>
              </a:tr>
              <a:tr h="35088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B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116091"/>
                  </a:ext>
                </a:extLst>
              </a:tr>
              <a:tr h="35088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B-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2.67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06717048"/>
                  </a:ext>
                </a:extLst>
              </a:tr>
              <a:tr h="35088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2.33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6866409"/>
                  </a:ext>
                </a:extLst>
              </a:tr>
              <a:tr h="35088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7119895"/>
                  </a:ext>
                </a:extLst>
              </a:tr>
              <a:tr h="35088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C-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1.67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92104966"/>
                  </a:ext>
                </a:extLst>
              </a:tr>
              <a:tr h="35088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8501461"/>
                  </a:ext>
                </a:extLst>
              </a:tr>
              <a:tr h="35088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7323377"/>
                  </a:ext>
                </a:extLst>
              </a:tr>
            </a:tbl>
          </a:graphicData>
        </a:graphic>
      </p:graphicFrame>
      <p:pic>
        <p:nvPicPr>
          <p:cNvPr id="9" name="Graphic 8" descr="Calculator">
            <a:extLst>
              <a:ext uri="{FF2B5EF4-FFF2-40B4-BE49-F238E27FC236}">
                <a16:creationId xmlns:a16="http://schemas.microsoft.com/office/drawing/2014/main" id="{ACE1FD13-1263-7944-8740-FDCE9E0AED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28888" y="82296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009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D8FD9-0643-D143-9456-E8A55C7C2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Cumulative Grade Point Averages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543CE-04C2-1540-9EFF-181C1679D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5400" dirty="0"/>
              <a:t>Do not trust third-party online GPA calculators that purport to be from FIU.  </a:t>
            </a:r>
          </a:p>
          <a:p>
            <a:r>
              <a:rPr lang="en-US" sz="5400" dirty="0"/>
              <a:t>They are not correct.</a:t>
            </a:r>
          </a:p>
          <a:p>
            <a:endParaRPr lang="en-US" dirty="0"/>
          </a:p>
        </p:txBody>
      </p:sp>
      <p:pic>
        <p:nvPicPr>
          <p:cNvPr id="4" name="Graphic 3" descr="Calculator">
            <a:extLst>
              <a:ext uri="{FF2B5EF4-FFF2-40B4-BE49-F238E27FC236}">
                <a16:creationId xmlns:a16="http://schemas.microsoft.com/office/drawing/2014/main" id="{3A485DE7-87FF-3B4A-86D1-73A29C45C9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28888" y="82296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699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D8FD9-0643-D143-9456-E8A55C7C2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Cumulative Grade Point Averages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543CE-04C2-1540-9EFF-181C1679D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466" y="1979112"/>
            <a:ext cx="11705572" cy="3996451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How to calculate approximate cumulative GPA if you choose a P for some spring 2020 courses</a:t>
            </a:r>
          </a:p>
          <a:p>
            <a:r>
              <a:rPr lang="en-US" dirty="0"/>
              <a:t>Cumulative GPA as of Fall 2019: 2.67</a:t>
            </a:r>
          </a:p>
          <a:p>
            <a:r>
              <a:rPr lang="en-US" dirty="0"/>
              <a:t>Total number of graded credits: 60</a:t>
            </a:r>
          </a:p>
          <a:p>
            <a:r>
              <a:rPr lang="en-US" dirty="0">
                <a:solidFill>
                  <a:srgbClr val="FF0000"/>
                </a:solidFill>
              </a:rPr>
              <a:t>60 x 2.67 = 160.2</a:t>
            </a:r>
          </a:p>
          <a:p>
            <a:pPr marL="0" indent="0">
              <a:buNone/>
            </a:pPr>
            <a:r>
              <a:rPr lang="en-US" dirty="0"/>
              <a:t>Spring 2020 grades: A (3 </a:t>
            </a:r>
            <a:r>
              <a:rPr lang="en-US" dirty="0" err="1"/>
              <a:t>cr</a:t>
            </a:r>
            <a:r>
              <a:rPr lang="en-US" dirty="0"/>
              <a:t>) B (4 </a:t>
            </a:r>
            <a:r>
              <a:rPr lang="en-US" dirty="0" err="1"/>
              <a:t>cr</a:t>
            </a:r>
            <a:r>
              <a:rPr lang="en-US" dirty="0"/>
              <a:t>) </a:t>
            </a:r>
            <a:r>
              <a:rPr lang="en-US" strike="sngStrike" dirty="0"/>
              <a:t>C- (3 </a:t>
            </a:r>
            <a:r>
              <a:rPr lang="en-US" strike="sngStrike" dirty="0" err="1"/>
              <a:t>cr</a:t>
            </a:r>
            <a:r>
              <a:rPr lang="en-US" strike="sngStrike" dirty="0"/>
              <a:t>) C (3 </a:t>
            </a:r>
            <a:r>
              <a:rPr lang="en-US" strike="sngStrike" dirty="0" err="1"/>
              <a:t>cr</a:t>
            </a:r>
            <a:r>
              <a:rPr lang="en-US" strike="sngStrike" dirty="0"/>
              <a:t>)</a:t>
            </a:r>
          </a:p>
          <a:p>
            <a:pPr marL="0" indent="0">
              <a:buNone/>
            </a:pPr>
            <a:r>
              <a:rPr lang="en-US" dirty="0"/>
              <a:t>4 (grade value) x 3 (credits)= </a:t>
            </a:r>
            <a:r>
              <a:rPr lang="en-US" dirty="0">
                <a:solidFill>
                  <a:srgbClr val="00B0F0"/>
                </a:solidFill>
              </a:rPr>
              <a:t>12</a:t>
            </a:r>
          </a:p>
          <a:p>
            <a:pPr marL="0" indent="0">
              <a:buNone/>
            </a:pPr>
            <a:r>
              <a:rPr lang="en-US" dirty="0"/>
              <a:t>3 (grade value) x 4  (credits)= </a:t>
            </a:r>
            <a:r>
              <a:rPr lang="en-US" dirty="0">
                <a:solidFill>
                  <a:srgbClr val="00B0F0"/>
                </a:solidFill>
              </a:rPr>
              <a:t>12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12 + 12 = 24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160.2</a:t>
            </a:r>
            <a:r>
              <a:rPr lang="en-US" dirty="0"/>
              <a:t> + </a:t>
            </a:r>
            <a:r>
              <a:rPr lang="en-US" dirty="0">
                <a:solidFill>
                  <a:srgbClr val="00B0F0"/>
                </a:solidFill>
              </a:rPr>
              <a:t>24</a:t>
            </a:r>
            <a:r>
              <a:rPr lang="en-US" dirty="0"/>
              <a:t> = 184.2/60 credits + 7 credits = 2.74 new cumulative GPA with only selected grades.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Graphic 3" descr="Calculator">
            <a:extLst>
              <a:ext uri="{FF2B5EF4-FFF2-40B4-BE49-F238E27FC236}">
                <a16:creationId xmlns:a16="http://schemas.microsoft.com/office/drawing/2014/main" id="{3A485DE7-87FF-3B4A-86D1-73A29C45C9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28888" y="82296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77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D8FD9-0643-D143-9456-E8A55C7C2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Cumulative Grade Point Averages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543CE-04C2-1540-9EFF-181C1679D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466" y="1979112"/>
            <a:ext cx="11705572" cy="3996451"/>
          </a:xfrm>
        </p:spPr>
        <p:txBody>
          <a:bodyPr>
            <a:normAutofit/>
          </a:bodyPr>
          <a:lstStyle/>
          <a:p>
            <a:r>
              <a:rPr lang="en-US" dirty="0"/>
              <a:t>How to calculate cumulative GPA if you choose a P for some spring 2020 courses:</a:t>
            </a:r>
          </a:p>
          <a:p>
            <a:r>
              <a:rPr lang="en-US" dirty="0"/>
              <a:t>Take the Fall 2019 ”Cum Total” number in the far-right column of your </a:t>
            </a:r>
            <a:r>
              <a:rPr lang="en-US" u="sng" dirty="0"/>
              <a:t>unofficial transcripts</a:t>
            </a:r>
            <a:r>
              <a:rPr lang="en-US" dirty="0"/>
              <a:t>.</a:t>
            </a:r>
          </a:p>
          <a:p>
            <a:r>
              <a:rPr lang="en-US" dirty="0"/>
              <a:t>Add the ”Cum Total” for each class you want to keep the grade for.</a:t>
            </a:r>
          </a:p>
          <a:p>
            <a:r>
              <a:rPr lang="en-US" dirty="0"/>
              <a:t>Divide by the total number of credits for graded courses (i.e. do not include the credits for the P or NC courses).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Graphic 3" descr="Calculator">
            <a:extLst>
              <a:ext uri="{FF2B5EF4-FFF2-40B4-BE49-F238E27FC236}">
                <a16:creationId xmlns:a16="http://schemas.microsoft.com/office/drawing/2014/main" id="{3A485DE7-87FF-3B4A-86D1-73A29C45C9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28888" y="82296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954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39D5352-3E57-1845-B40B-C7E2E8CD8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further consideration…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EDED733-350A-0242-AB15-6FDCDAF44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Students who were in Legal Reasoning (1Ls) or in Legal Analysis or Advanced Legal Analysis or were in the bottom 20% of the class should </a:t>
            </a:r>
            <a:r>
              <a:rPr lang="en-US" sz="3600" u="sng" dirty="0"/>
              <a:t>also consult with Dean Schulze</a:t>
            </a:r>
            <a:r>
              <a:rPr lang="en-US" sz="3600" dirty="0"/>
              <a:t>.</a:t>
            </a:r>
          </a:p>
          <a:p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0220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5F003-BB9D-3C44-9DB8-C828CD7EA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FAQs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FA068-DBA2-D646-A39A-7890EEAB4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Will there be any notations on my transcript if I convert a grade?</a:t>
            </a:r>
          </a:p>
          <a:p>
            <a:r>
              <a:rPr lang="en-US" sz="3600" dirty="0"/>
              <a:t>Yes.</a:t>
            </a:r>
          </a:p>
        </p:txBody>
      </p:sp>
    </p:spTree>
    <p:extLst>
      <p:ext uri="{BB962C8B-B14F-4D97-AF65-F5344CB8AC3E}">
        <p14:creationId xmlns:p14="http://schemas.microsoft.com/office/powerpoint/2010/main" val="16535519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505F6-5A1A-AD4E-9563-1EE68BBFE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FAQs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F3514-E2DD-6D41-A670-E1FF83CC2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/>
              <a:t>What if I have a conditional scholarship? (not applicable to graduating students)</a:t>
            </a:r>
          </a:p>
          <a:p>
            <a:endParaRPr lang="en-US" b="1" dirty="0"/>
          </a:p>
          <a:p>
            <a:r>
              <a:rPr lang="en-US" dirty="0"/>
              <a:t>If, after the grade-selection period has ended, your GPA is below the requirements of your conditional scholarship, please reach out to Dean Page and Alma Miro.</a:t>
            </a:r>
          </a:p>
        </p:txBody>
      </p:sp>
    </p:spTree>
    <p:extLst>
      <p:ext uri="{BB962C8B-B14F-4D97-AF65-F5344CB8AC3E}">
        <p14:creationId xmlns:p14="http://schemas.microsoft.com/office/powerpoint/2010/main" val="552870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3A6BC-D032-9B49-89C7-709EEF9D0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FAQs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B460B-1318-924C-8A45-F0E093C7B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Why are we having this meeting?</a:t>
            </a:r>
          </a:p>
          <a:p>
            <a:pPr marL="0" indent="0">
              <a:buNone/>
            </a:pPr>
            <a:r>
              <a:rPr lang="en-US" sz="3600" dirty="0"/>
              <a:t>University policy requires all students converting letter grades to a P to attend an academic advising session.</a:t>
            </a:r>
          </a:p>
        </p:txBody>
      </p:sp>
    </p:spTree>
    <p:extLst>
      <p:ext uri="{BB962C8B-B14F-4D97-AF65-F5344CB8AC3E}">
        <p14:creationId xmlns:p14="http://schemas.microsoft.com/office/powerpoint/2010/main" val="36734997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3695C-7D89-3A4C-809A-4A5A5FE9B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FAQs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B5ADB-C4EC-BF4E-B51B-40E5C40F9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411" y="2108201"/>
            <a:ext cx="11182865" cy="402075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What if I am a graduating student and got an F in a class?</a:t>
            </a:r>
          </a:p>
          <a:p>
            <a:r>
              <a:rPr lang="en-US" sz="2800" dirty="0"/>
              <a:t>If you need those credits to get to 90 credits, then you will not graduate as of spring 2020; you will have to enroll in a summer course of equal or greater credit value.</a:t>
            </a:r>
          </a:p>
          <a:p>
            <a:r>
              <a:rPr lang="en-US" sz="2800" dirty="0"/>
              <a:t>You will have a NC notation in your transcript for that class</a:t>
            </a:r>
          </a:p>
          <a:p>
            <a:r>
              <a:rPr lang="en-US" sz="2800" dirty="0"/>
              <a:t>Please immediately reach out to Dean Rodriguez-</a:t>
            </a:r>
            <a:r>
              <a:rPr lang="en-US" sz="2800" dirty="0" err="1"/>
              <a:t>Dod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974830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3695C-7D89-3A4C-809A-4A5A5FE9B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FAQs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B5ADB-C4EC-BF4E-B51B-40E5C40F9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411" y="2108201"/>
            <a:ext cx="11182865" cy="402075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What are the grading policies for the Summer 2020 term?</a:t>
            </a:r>
          </a:p>
          <a:p>
            <a:r>
              <a:rPr lang="en-US" sz="2800" dirty="0"/>
              <a:t>All grades will comply with the standard (i.e. pre-Spring 2020) grade normalization policy and there will be no grade conversion option at the end of the term.</a:t>
            </a:r>
          </a:p>
        </p:txBody>
      </p:sp>
    </p:spTree>
    <p:extLst>
      <p:ext uri="{BB962C8B-B14F-4D97-AF65-F5344CB8AC3E}">
        <p14:creationId xmlns:p14="http://schemas.microsoft.com/office/powerpoint/2010/main" val="7102047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DCDC982-057E-9240-9182-CB2DBDAD31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>
            <a:normAutofit/>
          </a:bodyPr>
          <a:lstStyle/>
          <a:p>
            <a:r>
              <a:rPr lang="en-US" sz="9600">
                <a:solidFill>
                  <a:srgbClr val="FFFFFF"/>
                </a:solidFill>
              </a:rPr>
              <a:t>Q&amp; 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58220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D1971-C14A-F94E-B69A-ED585BBF4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FAQs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0DA9B-1624-2E4F-AC0E-E3877962B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900" b="1" dirty="0"/>
              <a:t>What do I do if I have questions during this meeting? </a:t>
            </a:r>
          </a:p>
          <a:p>
            <a:endParaRPr lang="en-US" b="1" dirty="0"/>
          </a:p>
          <a:p>
            <a:r>
              <a:rPr lang="en-US" sz="3600" dirty="0"/>
              <a:t>We will have a Q&amp;A at the end of the session.  Please submit questions in the </a:t>
            </a:r>
            <a:r>
              <a:rPr lang="en-US" sz="3600" u="sng" dirty="0"/>
              <a:t>chat</a:t>
            </a:r>
            <a:r>
              <a:rPr lang="en-US" sz="3600" dirty="0"/>
              <a:t>.  If you have questions regarding your individual situation, please email me at </a:t>
            </a:r>
            <a:r>
              <a:rPr lang="en-US" sz="3600" u="sng" dirty="0">
                <a:hlinkClick r:id="rId2"/>
              </a:rPr>
              <a:t>Angelique.ortega@fiu.edu</a:t>
            </a:r>
            <a:r>
              <a:rPr lang="en-US" sz="3600" dirty="0"/>
              <a:t> or </a:t>
            </a:r>
            <a:r>
              <a:rPr lang="en-US" sz="3600" dirty="0" err="1"/>
              <a:t>afridman@fiu.edu</a:t>
            </a:r>
            <a:r>
              <a:rPr lang="en-US" sz="3600" dirty="0"/>
              <a:t>.</a:t>
            </a:r>
          </a:p>
          <a:p>
            <a:endParaRPr lang="en-US" dirty="0"/>
          </a:p>
        </p:txBody>
      </p:sp>
      <p:pic>
        <p:nvPicPr>
          <p:cNvPr id="5" name="Graphic 4" descr="Raised hand">
            <a:extLst>
              <a:ext uri="{FF2B5EF4-FFF2-40B4-BE49-F238E27FC236}">
                <a16:creationId xmlns:a16="http://schemas.microsoft.com/office/drawing/2014/main" id="{F58FB571-075D-4C49-A5D8-0320F00DFD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32173" y="2895600"/>
            <a:ext cx="811427" cy="811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61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4EA00-F556-674D-81C8-0FB02FAEC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FAQs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BBB80-CA40-2343-B0C4-52667E013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When will I get my grades?</a:t>
            </a:r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Grades should be released by 12:00 noon today, Friday, May 15. </a:t>
            </a:r>
          </a:p>
          <a:p>
            <a:endParaRPr lang="en-US" sz="3600" dirty="0"/>
          </a:p>
        </p:txBody>
      </p:sp>
      <p:pic>
        <p:nvPicPr>
          <p:cNvPr id="5" name="Graphic 4" descr="Daily calendar">
            <a:extLst>
              <a:ext uri="{FF2B5EF4-FFF2-40B4-BE49-F238E27FC236}">
                <a16:creationId xmlns:a16="http://schemas.microsoft.com/office/drawing/2014/main" id="{4A179093-4DC2-564C-B773-8800E29C01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8800" y="29718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274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1">
            <a:extLst>
              <a:ext uri="{FF2B5EF4-FFF2-40B4-BE49-F238E27FC236}">
                <a16:creationId xmlns:a16="http://schemas.microsoft.com/office/drawing/2014/main" id="{13BCCAE5-A35B-4B66-A4A7-E23C34A40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EB759-2DBD-874D-95FA-B07ED9B26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FAQs</a:t>
            </a:r>
          </a:p>
        </p:txBody>
      </p:sp>
      <p:cxnSp>
        <p:nvCxnSpPr>
          <p:cNvPr id="19" name="Straight Connector 13">
            <a:extLst>
              <a:ext uri="{FF2B5EF4-FFF2-40B4-BE49-F238E27FC236}">
                <a16:creationId xmlns:a16="http://schemas.microsoft.com/office/drawing/2014/main" id="{6987BDFB-DE64-4B56-B44F-45FAE19FA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5846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84A08-942C-834D-A1F7-06DF15E23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6437367" cy="376089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600" b="1"/>
              <a:t>What do I do if I want to change a letter grade to a Pass?</a:t>
            </a:r>
            <a:endParaRPr lang="en-US" sz="1600"/>
          </a:p>
          <a:p>
            <a:pPr>
              <a:lnSpc>
                <a:spcPct val="110000"/>
              </a:lnSpc>
            </a:pPr>
            <a:r>
              <a:rPr lang="en-US" sz="1600"/>
              <a:t>1. Attend an academic advising session </a:t>
            </a:r>
          </a:p>
          <a:p>
            <a:pPr>
              <a:lnSpc>
                <a:spcPct val="110000"/>
              </a:lnSpc>
            </a:pPr>
            <a:r>
              <a:rPr lang="en-US" sz="1600"/>
              <a:t>2. Complete the following form (link in chat; also in the “Records and Forms” section of the Registrar’s page on the FIU Law website)</a:t>
            </a:r>
          </a:p>
          <a:p>
            <a:pPr>
              <a:lnSpc>
                <a:spcPct val="110000"/>
              </a:lnSpc>
            </a:pPr>
            <a:r>
              <a:rPr lang="en-US" sz="1600">
                <a:hlinkClick r:id="rId2"/>
              </a:rPr>
              <a:t>https://law.fiu.edu/wp-content/uploads/sites/2/2020/05/COVID-19-CHANGE-OF-GRADE-REQUEST-FORM-SPRING-2020-FOR-JD-AND-LLM-STUDENTS.pdf</a:t>
            </a:r>
            <a:endParaRPr lang="en-US" sz="1600"/>
          </a:p>
          <a:p>
            <a:pPr>
              <a:lnSpc>
                <a:spcPct val="110000"/>
              </a:lnSpc>
            </a:pPr>
            <a:r>
              <a:rPr lang="en-US" sz="1600"/>
              <a:t>3. Email the form to: </a:t>
            </a:r>
            <a:r>
              <a:rPr lang="en-US" sz="1600">
                <a:hlinkClick r:id="rId3"/>
              </a:rPr>
              <a:t>lawexam@fiu.edu</a:t>
            </a:r>
            <a:r>
              <a:rPr lang="en-US" sz="1600"/>
              <a:t>.</a:t>
            </a:r>
          </a:p>
          <a:p>
            <a:pPr>
              <a:lnSpc>
                <a:spcPct val="110000"/>
              </a:lnSpc>
            </a:pPr>
            <a:endParaRPr lang="en-US" sz="1600"/>
          </a:p>
        </p:txBody>
      </p:sp>
      <p:pic>
        <p:nvPicPr>
          <p:cNvPr id="7" name="Graphic 6" descr="Checklist">
            <a:extLst>
              <a:ext uri="{FF2B5EF4-FFF2-40B4-BE49-F238E27FC236}">
                <a16:creationId xmlns:a16="http://schemas.microsoft.com/office/drawing/2014/main" id="{73038D12-1AA2-9B48-8DBA-0A92CED926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29006" y="2416624"/>
            <a:ext cx="3144043" cy="3144043"/>
          </a:xfrm>
          <a:prstGeom prst="rect">
            <a:avLst/>
          </a:prstGeom>
        </p:spPr>
      </p:pic>
      <p:sp>
        <p:nvSpPr>
          <p:cNvPr id="20" name="Rectangle 15">
            <a:extLst>
              <a:ext uri="{FF2B5EF4-FFF2-40B4-BE49-F238E27FC236}">
                <a16:creationId xmlns:a16="http://schemas.microsoft.com/office/drawing/2014/main" id="{CB06839E-D8C3-4A74-BA2B-3B97E7B2CD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20269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48B7D-23B8-2343-91B9-7E5C493B3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FAQs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A47D7-D6D9-2246-81D6-DFA03E100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Can I choose to get a P in some classes but not all?</a:t>
            </a:r>
          </a:p>
          <a:p>
            <a:endParaRPr lang="en-US" sz="3600" b="1" dirty="0"/>
          </a:p>
          <a:p>
            <a:r>
              <a:rPr lang="en-US" sz="3600" dirty="0"/>
              <a:t>Yes.</a:t>
            </a:r>
          </a:p>
        </p:txBody>
      </p:sp>
    </p:spTree>
    <p:extLst>
      <p:ext uri="{BB962C8B-B14F-4D97-AF65-F5344CB8AC3E}">
        <p14:creationId xmlns:p14="http://schemas.microsoft.com/office/powerpoint/2010/main" val="2576492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305E6-3C9D-B448-ADE3-DB108057A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FAQs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F1B81-DDE4-8D4F-85D1-2970DF66C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What if I got an A?</a:t>
            </a:r>
            <a:endParaRPr lang="en-US" sz="3600" dirty="0"/>
          </a:p>
          <a:p>
            <a:r>
              <a:rPr lang="en-US" sz="3600" dirty="0"/>
              <a:t>Congratulations; that is awesome.</a:t>
            </a:r>
          </a:p>
          <a:p>
            <a:r>
              <a:rPr lang="en-US" sz="3600" dirty="0"/>
              <a:t>It automatically stays in your transcripts.</a:t>
            </a:r>
          </a:p>
        </p:txBody>
      </p:sp>
      <p:pic>
        <p:nvPicPr>
          <p:cNvPr id="5" name="Graphic 4" descr="Trophy">
            <a:extLst>
              <a:ext uri="{FF2B5EF4-FFF2-40B4-BE49-F238E27FC236}">
                <a16:creationId xmlns:a16="http://schemas.microsoft.com/office/drawing/2014/main" id="{32CBC334-2686-544E-8D96-70FC85B119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04422" y="279880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757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6A2D5-A4AD-1642-930C-FCB05385B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FAQs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293F3-E144-824D-88A5-C1CC0B7BB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/>
              <a:t>What if I got an F?</a:t>
            </a:r>
            <a:endParaRPr lang="en-US" dirty="0"/>
          </a:p>
          <a:p>
            <a:r>
              <a:rPr lang="en-US" dirty="0"/>
              <a:t>Your grade will automatically be converted to a No Credit (NC notation) on your transcript.</a:t>
            </a:r>
          </a:p>
          <a:p>
            <a:r>
              <a:rPr lang="en-US" dirty="0"/>
              <a:t>If the course is required for graduation, then you will have to retake the course.</a:t>
            </a:r>
          </a:p>
          <a:p>
            <a:r>
              <a:rPr lang="en-US" dirty="0"/>
              <a:t>If the course was an elective that is not a graduation requirement, then you have to make up the credits but do not necessarily have to retake that specific course.</a:t>
            </a:r>
          </a:p>
          <a:p>
            <a:r>
              <a:rPr lang="en-US" dirty="0"/>
              <a:t>Please make sure you reach out to Donna or Dean Rodriguez-</a:t>
            </a:r>
            <a:r>
              <a:rPr lang="en-US" dirty="0" err="1"/>
              <a:t>Dod</a:t>
            </a:r>
            <a:r>
              <a:rPr lang="en-US" dirty="0"/>
              <a:t> to discuss your options for retaking the course.</a:t>
            </a:r>
          </a:p>
        </p:txBody>
      </p:sp>
    </p:spTree>
    <p:extLst>
      <p:ext uri="{BB962C8B-B14F-4D97-AF65-F5344CB8AC3E}">
        <p14:creationId xmlns:p14="http://schemas.microsoft.com/office/powerpoint/2010/main" val="2455601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7A92A-7E3E-BE4B-B891-05DF0CB15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FAQs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89B66-967D-4C47-B964-4F3B2DDF4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627" y="2063579"/>
            <a:ext cx="11219935" cy="4053016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What about Professional Responsibility (not applicable to 1Ls)?</a:t>
            </a:r>
          </a:p>
          <a:p>
            <a:r>
              <a:rPr lang="en-US" sz="2400" dirty="0"/>
              <a:t>FIU Law requires all students to get a C or above in Professional Responsibility.</a:t>
            </a:r>
          </a:p>
          <a:p>
            <a:r>
              <a:rPr lang="en-US" sz="2400" dirty="0"/>
              <a:t>If you got a C- or a D, then you can convert your grade to a P, but you will have to retake PR until you earn a C or above.</a:t>
            </a:r>
          </a:p>
          <a:p>
            <a:r>
              <a:rPr lang="en-US" sz="2400" dirty="0"/>
              <a:t>If you got an F, then your grade will automatically convert to a NC, and  you will have to retake PR until you earn a C or above.</a:t>
            </a:r>
          </a:p>
        </p:txBody>
      </p:sp>
    </p:spTree>
    <p:extLst>
      <p:ext uri="{BB962C8B-B14F-4D97-AF65-F5344CB8AC3E}">
        <p14:creationId xmlns:p14="http://schemas.microsoft.com/office/powerpoint/2010/main" val="172347744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LightSeedLeftStep">
      <a:dk1>
        <a:srgbClr val="000000"/>
      </a:dk1>
      <a:lt1>
        <a:srgbClr val="FFFFFF"/>
      </a:lt1>
      <a:dk2>
        <a:srgbClr val="243341"/>
      </a:dk2>
      <a:lt2>
        <a:srgbClr val="E8E7E2"/>
      </a:lt2>
      <a:accent1>
        <a:srgbClr val="7D86DF"/>
      </a:accent1>
      <a:accent2>
        <a:srgbClr val="609DD8"/>
      </a:accent2>
      <a:accent3>
        <a:srgbClr val="55B0B8"/>
      </a:accent3>
      <a:accent4>
        <a:srgbClr val="51B594"/>
      </a:accent4>
      <a:accent5>
        <a:srgbClr val="55B86E"/>
      </a:accent5>
      <a:accent6>
        <a:srgbClr val="63B751"/>
      </a:accent6>
      <a:hlink>
        <a:srgbClr val="898453"/>
      </a:hlink>
      <a:folHlink>
        <a:srgbClr val="7F7F7F"/>
      </a:folHlink>
    </a:clrScheme>
    <a:fontScheme name="Retrospect">
      <a:majorFont>
        <a:latin typeface="Sagona Extra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Sagona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4488</TotalTime>
  <Words>1005</Words>
  <Application>Microsoft Macintosh PowerPoint</Application>
  <PresentationFormat>Widescreen</PresentationFormat>
  <Paragraphs>110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Sagona Book</vt:lpstr>
      <vt:lpstr>Sagona ExtraLight</vt:lpstr>
      <vt:lpstr>RetrospectVTI</vt:lpstr>
      <vt:lpstr>Grade Conversion Spring 2020</vt:lpstr>
      <vt:lpstr>FAQs</vt:lpstr>
      <vt:lpstr>FAQs</vt:lpstr>
      <vt:lpstr>FAQs</vt:lpstr>
      <vt:lpstr>FAQs</vt:lpstr>
      <vt:lpstr>FAQs</vt:lpstr>
      <vt:lpstr>FAQs</vt:lpstr>
      <vt:lpstr>FAQs</vt:lpstr>
      <vt:lpstr>FAQs</vt:lpstr>
      <vt:lpstr>FAQs</vt:lpstr>
      <vt:lpstr>FAQs</vt:lpstr>
      <vt:lpstr>FAQs</vt:lpstr>
      <vt:lpstr>Cumulative Grade Point Averages</vt:lpstr>
      <vt:lpstr>Cumulative Grade Point Averages</vt:lpstr>
      <vt:lpstr>Cumulative Grade Point Averages</vt:lpstr>
      <vt:lpstr>Cumulative Grade Point Averages</vt:lpstr>
      <vt:lpstr>One further consideration…</vt:lpstr>
      <vt:lpstr>FAQs</vt:lpstr>
      <vt:lpstr>FAQs</vt:lpstr>
      <vt:lpstr>FAQs</vt:lpstr>
      <vt:lpstr>FAQs</vt:lpstr>
      <vt:lpstr>Q&amp; 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Grade Conversion Spring 2020</dc:title>
  <dc:creator>Angelique Ortega Fridman</dc:creator>
  <cp:lastModifiedBy>Angelique Ortega Fridman</cp:lastModifiedBy>
  <cp:revision>15</cp:revision>
  <dcterms:created xsi:type="dcterms:W3CDTF">2020-05-15T16:03:20Z</dcterms:created>
  <dcterms:modified xsi:type="dcterms:W3CDTF">2020-05-18T18:53:23Z</dcterms:modified>
</cp:coreProperties>
</file>